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58" r:id="rId5"/>
    <p:sldId id="264" r:id="rId6"/>
    <p:sldId id="262" r:id="rId7"/>
    <p:sldId id="263" r:id="rId8"/>
    <p:sldId id="265" r:id="rId9"/>
    <p:sldId id="259" r:id="rId10"/>
    <p:sldId id="260" r:id="rId11"/>
    <p:sldId id="268" r:id="rId12"/>
    <p:sldId id="266" r:id="rId13"/>
    <p:sldId id="267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9310" autoAdjust="0"/>
  </p:normalViewPr>
  <p:slideViewPr>
    <p:cSldViewPr snapToGrid="0">
      <p:cViewPr>
        <p:scale>
          <a:sx n="77" d="100"/>
          <a:sy n="77" d="100"/>
        </p:scale>
        <p:origin x="-582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28506-4F93-45BB-AD2A-4BCF25B8FB90}" type="datetimeFigureOut">
              <a:rPr lang="ru-RU" smtClean="0"/>
              <a:pPr/>
              <a:t>22.01.2018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FA536-5123-4AFC-B694-BC50DDB8E7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44472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28506-4F93-45BB-AD2A-4BCF25B8FB90}" type="datetimeFigureOut">
              <a:rPr lang="ru-RU" smtClean="0"/>
              <a:pPr/>
              <a:t>22.01.2018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FA536-5123-4AFC-B694-BC50DDB8E7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19284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28506-4F93-45BB-AD2A-4BCF25B8FB90}" type="datetimeFigureOut">
              <a:rPr lang="ru-RU" smtClean="0"/>
              <a:pPr/>
              <a:t>22.01.2018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FA536-5123-4AFC-B694-BC50DDB8E7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42452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28506-4F93-45BB-AD2A-4BCF25B8FB90}" type="datetimeFigureOut">
              <a:rPr lang="ru-RU" smtClean="0"/>
              <a:pPr/>
              <a:t>22.01.2018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FA536-5123-4AFC-B694-BC50DDB8E7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26569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28506-4F93-45BB-AD2A-4BCF25B8FB90}" type="datetimeFigureOut">
              <a:rPr lang="ru-RU" smtClean="0"/>
              <a:pPr/>
              <a:t>22.01.2018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FA536-5123-4AFC-B694-BC50DDB8E7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54686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28506-4F93-45BB-AD2A-4BCF25B8FB90}" type="datetimeFigureOut">
              <a:rPr lang="ru-RU" smtClean="0"/>
              <a:pPr/>
              <a:t>22.01.2018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FA536-5123-4AFC-B694-BC50DDB8E7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26829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28506-4F93-45BB-AD2A-4BCF25B8FB90}" type="datetimeFigureOut">
              <a:rPr lang="ru-RU" smtClean="0"/>
              <a:pPr/>
              <a:t>22.01.2018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FA536-5123-4AFC-B694-BC50DDB8E7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6283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28506-4F93-45BB-AD2A-4BCF25B8FB90}" type="datetimeFigureOut">
              <a:rPr lang="ru-RU" smtClean="0"/>
              <a:pPr/>
              <a:t>22.01.2018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FA536-5123-4AFC-B694-BC50DDB8E7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67141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28506-4F93-45BB-AD2A-4BCF25B8FB90}" type="datetimeFigureOut">
              <a:rPr lang="ru-RU" smtClean="0"/>
              <a:pPr/>
              <a:t>22.01.2018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FA536-5123-4AFC-B694-BC50DDB8E7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36784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28506-4F93-45BB-AD2A-4BCF25B8FB90}" type="datetimeFigureOut">
              <a:rPr lang="ru-RU" smtClean="0"/>
              <a:pPr/>
              <a:t>22.01.2018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FA536-5123-4AFC-B694-BC50DDB8E7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37766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28506-4F93-45BB-AD2A-4BCF25B8FB90}" type="datetimeFigureOut">
              <a:rPr lang="ru-RU" smtClean="0"/>
              <a:pPr/>
              <a:t>22.01.2018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FA536-5123-4AFC-B694-BC50DDB8E7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33312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B28506-4F93-45BB-AD2A-4BCF25B8FB90}" type="datetimeFigureOut">
              <a:rPr lang="ru-RU" smtClean="0"/>
              <a:pPr/>
              <a:t>22.01.2018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CFA536-5123-4AFC-B694-BC50DDB8E7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07006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2931" y="603748"/>
            <a:ext cx="9144000" cy="1115870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Подготовка к ОГЭ по теме «Степень окисления»</a:t>
            </a:r>
            <a:br>
              <a:rPr lang="ru-RU" sz="3200" dirty="0" smtClean="0"/>
            </a:br>
            <a:r>
              <a:rPr lang="ru-RU" sz="3200" dirty="0" smtClean="0"/>
              <a:t>Вопросы. Что такое степень окисления?</a:t>
            </a:r>
            <a:br>
              <a:rPr lang="ru-RU" sz="3200" dirty="0" smtClean="0"/>
            </a:br>
            <a:r>
              <a:rPr lang="ru-RU" sz="3200" dirty="0" smtClean="0"/>
              <a:t>Чему равна высшая и низшая степень окисления?</a:t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9534" y="1405719"/>
            <a:ext cx="9144000" cy="5295332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ru-RU" b="1" dirty="0" smtClean="0"/>
              <a:t>1. Одинаковую степень окисления азот имеет в соединениях  </a:t>
            </a:r>
            <a:endParaRPr lang="en-US" b="1" dirty="0" smtClean="0"/>
          </a:p>
          <a:p>
            <a:pPr algn="l"/>
            <a:r>
              <a:rPr lang="ru-RU" dirty="0" smtClean="0"/>
              <a:t>                           а) </a:t>
            </a:r>
            <a:r>
              <a:rPr lang="en-US" dirty="0" smtClean="0"/>
              <a:t>NO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 </a:t>
            </a:r>
            <a:r>
              <a:rPr lang="ru-RU" sz="2000" dirty="0" smtClean="0"/>
              <a:t>и </a:t>
            </a:r>
            <a:r>
              <a:rPr lang="ru-RU" dirty="0" smtClean="0"/>
              <a:t>Н</a:t>
            </a:r>
            <a:r>
              <a:rPr lang="en-US" dirty="0" smtClean="0"/>
              <a:t>NO</a:t>
            </a:r>
            <a:r>
              <a:rPr lang="ru-RU" baseline="-25000" dirty="0" smtClean="0"/>
              <a:t>3</a:t>
            </a:r>
            <a:r>
              <a:rPr lang="en-US" dirty="0" smtClean="0"/>
              <a:t>         </a:t>
            </a:r>
            <a:r>
              <a:rPr lang="ru-RU" dirty="0" smtClean="0"/>
              <a:t>                     </a:t>
            </a:r>
            <a:r>
              <a:rPr lang="en-US" dirty="0" smtClean="0"/>
              <a:t> </a:t>
            </a:r>
            <a:r>
              <a:rPr lang="ru-RU" dirty="0" smtClean="0"/>
              <a:t>в)</a:t>
            </a:r>
            <a:r>
              <a:rPr lang="en-US" dirty="0" smtClean="0"/>
              <a:t>  N</a:t>
            </a:r>
            <a:r>
              <a:rPr lang="ru-RU" dirty="0" smtClean="0"/>
              <a:t>Н</a:t>
            </a:r>
            <a:r>
              <a:rPr lang="ru-RU" baseline="-25000" dirty="0" smtClean="0"/>
              <a:t>3</a:t>
            </a:r>
            <a:r>
              <a:rPr lang="ru-RU" dirty="0" smtClean="0"/>
              <a:t> и </a:t>
            </a:r>
            <a:r>
              <a:rPr lang="en-US" dirty="0" smtClean="0"/>
              <a:t>N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r>
              <a:rPr lang="ru-RU" baseline="-25000" dirty="0" smtClean="0"/>
              <a:t>3</a:t>
            </a:r>
            <a:r>
              <a:rPr lang="en-US" dirty="0" smtClean="0"/>
              <a:t>         </a:t>
            </a:r>
          </a:p>
          <a:p>
            <a:pPr algn="l"/>
            <a:r>
              <a:rPr lang="ru-RU" dirty="0" smtClean="0"/>
              <a:t>                           б) </a:t>
            </a:r>
            <a:r>
              <a:rPr lang="en-US" dirty="0" smtClean="0"/>
              <a:t>N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r>
              <a:rPr lang="en-US" baseline="-25000" dirty="0" smtClean="0"/>
              <a:t>2</a:t>
            </a:r>
            <a:r>
              <a:rPr lang="en-US" dirty="0" smtClean="0"/>
              <a:t>  </a:t>
            </a:r>
            <a:r>
              <a:rPr lang="ru-RU" dirty="0" smtClean="0"/>
              <a:t>и </a:t>
            </a:r>
            <a:r>
              <a:rPr lang="en-US" dirty="0" smtClean="0"/>
              <a:t>KNO</a:t>
            </a:r>
            <a:r>
              <a:rPr lang="en-US" baseline="-25000" dirty="0" smtClean="0"/>
              <a:t>2</a:t>
            </a:r>
            <a:r>
              <a:rPr lang="en-US" dirty="0" smtClean="0"/>
              <a:t>    </a:t>
            </a:r>
            <a:r>
              <a:rPr lang="ru-RU" dirty="0" smtClean="0"/>
              <a:t>              </a:t>
            </a:r>
            <a:r>
              <a:rPr lang="en-US" dirty="0" smtClean="0"/>
              <a:t> </a:t>
            </a:r>
            <a:r>
              <a:rPr lang="ru-RU" dirty="0" smtClean="0"/>
              <a:t>          г)  </a:t>
            </a:r>
            <a:r>
              <a:rPr lang="en-US" dirty="0" smtClean="0"/>
              <a:t>N</a:t>
            </a:r>
            <a:r>
              <a:rPr lang="en-US" baseline="-25000" dirty="0" smtClean="0"/>
              <a:t>2</a:t>
            </a:r>
            <a:r>
              <a:rPr lang="en-US" dirty="0" smtClean="0"/>
              <a:t>O </a:t>
            </a:r>
            <a:r>
              <a:rPr lang="ru-RU" dirty="0" smtClean="0"/>
              <a:t>и </a:t>
            </a:r>
            <a:r>
              <a:rPr lang="en-US" dirty="0" smtClean="0"/>
              <a:t>NO</a:t>
            </a:r>
            <a:endParaRPr lang="ru-RU" dirty="0" smtClean="0"/>
          </a:p>
          <a:p>
            <a:pPr algn="l"/>
            <a:r>
              <a:rPr lang="ru-RU" b="1" dirty="0" smtClean="0"/>
              <a:t>2.  Низшую степень окисления углерод имеет в соединениях</a:t>
            </a:r>
          </a:p>
          <a:p>
            <a:pPr algn="l"/>
            <a:r>
              <a:rPr lang="en-US" dirty="0" smtClean="0"/>
              <a:t>                 </a:t>
            </a:r>
            <a:r>
              <a:rPr lang="ru-RU" dirty="0" smtClean="0"/>
              <a:t> а) СО           б) Н</a:t>
            </a:r>
            <a:r>
              <a:rPr lang="ru-RU" baseline="-25000" dirty="0" smtClean="0"/>
              <a:t>2</a:t>
            </a:r>
            <a:r>
              <a:rPr lang="ru-RU" dirty="0" smtClean="0"/>
              <a:t> СО</a:t>
            </a:r>
            <a:r>
              <a:rPr lang="ru-RU" baseline="-25000" dirty="0" smtClean="0"/>
              <a:t>3</a:t>
            </a:r>
            <a:r>
              <a:rPr lang="ru-RU" dirty="0" smtClean="0"/>
              <a:t>                 в) СН</a:t>
            </a:r>
            <a:r>
              <a:rPr lang="ru-RU" baseline="-25000" dirty="0" smtClean="0"/>
              <a:t>4</a:t>
            </a:r>
            <a:r>
              <a:rPr lang="ru-RU" dirty="0" smtClean="0"/>
              <a:t>                            г) СО</a:t>
            </a:r>
            <a:r>
              <a:rPr lang="ru-RU" baseline="-25000" dirty="0" smtClean="0"/>
              <a:t>2</a:t>
            </a:r>
            <a:endParaRPr lang="en-US" baseline="-25000" dirty="0" smtClean="0"/>
          </a:p>
          <a:p>
            <a:pPr algn="l"/>
            <a:r>
              <a:rPr lang="ru-RU" b="1" dirty="0" smtClean="0"/>
              <a:t>3.  Максимальную степень окисления хлор проявляет в соединениях</a:t>
            </a:r>
          </a:p>
          <a:p>
            <a:pPr algn="l"/>
            <a:r>
              <a:rPr lang="en-US" dirty="0" smtClean="0"/>
              <a:t>                    </a:t>
            </a:r>
            <a:r>
              <a:rPr lang="ru-RU" dirty="0" smtClean="0"/>
              <a:t>а) А</a:t>
            </a:r>
            <a:r>
              <a:rPr lang="en-US" dirty="0" smtClean="0"/>
              <a:t>l</a:t>
            </a:r>
            <a:r>
              <a:rPr lang="ru-RU" dirty="0" smtClean="0"/>
              <a:t>С</a:t>
            </a:r>
            <a:r>
              <a:rPr lang="en-US" dirty="0" smtClean="0"/>
              <a:t>l</a:t>
            </a:r>
            <a:r>
              <a:rPr lang="ru-RU" baseline="-25000" dirty="0" smtClean="0"/>
              <a:t>3</a:t>
            </a:r>
            <a:r>
              <a:rPr lang="ru-RU" dirty="0" smtClean="0"/>
              <a:t> ,    б) КС</a:t>
            </a:r>
            <a:r>
              <a:rPr lang="en-US" dirty="0" smtClean="0"/>
              <a:t>l</a:t>
            </a:r>
            <a:r>
              <a:rPr lang="ru-RU" dirty="0" smtClean="0"/>
              <a:t>О</a:t>
            </a:r>
            <a:r>
              <a:rPr lang="ru-RU" baseline="-25000" dirty="0" smtClean="0"/>
              <a:t>4</a:t>
            </a:r>
            <a:r>
              <a:rPr lang="ru-RU" dirty="0" smtClean="0"/>
              <a:t>,      в) </a:t>
            </a:r>
            <a:r>
              <a:rPr lang="en-US" dirty="0" err="1" smtClean="0"/>
              <a:t>NaCl</a:t>
            </a:r>
            <a:r>
              <a:rPr lang="ru-RU" dirty="0" smtClean="0"/>
              <a:t>,    г)С</a:t>
            </a:r>
            <a:r>
              <a:rPr lang="en-US" dirty="0" smtClean="0"/>
              <a:t>l</a:t>
            </a:r>
            <a:r>
              <a:rPr lang="ru-RU" dirty="0" smtClean="0"/>
              <a:t>О</a:t>
            </a:r>
            <a:r>
              <a:rPr lang="ru-RU" baseline="-25000" dirty="0" smtClean="0"/>
              <a:t>2</a:t>
            </a:r>
            <a:r>
              <a:rPr lang="ru-RU" dirty="0" smtClean="0"/>
              <a:t> .</a:t>
            </a:r>
          </a:p>
          <a:p>
            <a:pPr algn="l"/>
            <a:r>
              <a:rPr lang="ru-RU" dirty="0" smtClean="0"/>
              <a:t>4.   </a:t>
            </a:r>
            <a:r>
              <a:rPr lang="ru-RU" b="1" dirty="0" smtClean="0"/>
              <a:t>Установите </a:t>
            </a:r>
            <a:r>
              <a:rPr lang="ru-RU" b="1" dirty="0" err="1" smtClean="0"/>
              <a:t>соотв</a:t>
            </a:r>
            <a:r>
              <a:rPr lang="en-US" b="1" dirty="0" smtClean="0"/>
              <a:t>-</a:t>
            </a:r>
            <a:r>
              <a:rPr lang="ru-RU" b="1" dirty="0" smtClean="0"/>
              <a:t>е между формулами в-в и классом </a:t>
            </a:r>
          </a:p>
          <a:p>
            <a:pPr algn="l"/>
            <a:r>
              <a:rPr lang="ru-RU" b="1" dirty="0" smtClean="0"/>
              <a:t>   </a:t>
            </a:r>
            <a:r>
              <a:rPr lang="en-US" b="1" dirty="0" smtClean="0"/>
              <a:t>              </a:t>
            </a:r>
            <a:r>
              <a:rPr lang="ru-RU" b="1" dirty="0" smtClean="0"/>
              <a:t> Формула в-в                            класс</a:t>
            </a:r>
            <a:endParaRPr lang="ru-RU" b="1" dirty="0"/>
          </a:p>
          <a:p>
            <a:pPr algn="l"/>
            <a:r>
              <a:rPr lang="en-US" dirty="0" smtClean="0"/>
              <a:t>              </a:t>
            </a:r>
            <a:r>
              <a:rPr lang="ru-RU" dirty="0" smtClean="0"/>
              <a:t> А) </a:t>
            </a:r>
            <a:r>
              <a:rPr lang="ru-RU" dirty="0" err="1" smtClean="0"/>
              <a:t>ВеО</a:t>
            </a:r>
            <a:r>
              <a:rPr lang="ru-RU" dirty="0" smtClean="0"/>
              <a:t>                                     </a:t>
            </a:r>
            <a:r>
              <a:rPr lang="en-US" dirty="0" smtClean="0"/>
              <a:t>  </a:t>
            </a:r>
            <a:r>
              <a:rPr lang="ru-RU" dirty="0" smtClean="0"/>
              <a:t>  </a:t>
            </a:r>
            <a:r>
              <a:rPr lang="en-US" dirty="0" smtClean="0"/>
              <a:t>  </a:t>
            </a:r>
            <a:r>
              <a:rPr lang="ru-RU" dirty="0" smtClean="0"/>
              <a:t> 1) соль</a:t>
            </a:r>
          </a:p>
          <a:p>
            <a:pPr algn="l"/>
            <a:r>
              <a:rPr lang="ru-RU" dirty="0" smtClean="0"/>
              <a:t> </a:t>
            </a:r>
            <a:r>
              <a:rPr lang="en-US" dirty="0" smtClean="0"/>
              <a:t>             </a:t>
            </a:r>
            <a:r>
              <a:rPr lang="ru-RU" dirty="0" smtClean="0"/>
              <a:t> Б) </a:t>
            </a:r>
            <a:r>
              <a:rPr lang="ru-RU" dirty="0" err="1" smtClean="0"/>
              <a:t>Ва</a:t>
            </a:r>
            <a:r>
              <a:rPr lang="ru-RU" dirty="0" smtClean="0"/>
              <a:t>(ОН)</a:t>
            </a:r>
            <a:r>
              <a:rPr lang="ru-RU" baseline="-25000" dirty="0" smtClean="0"/>
              <a:t>2</a:t>
            </a:r>
            <a:r>
              <a:rPr lang="ru-RU" dirty="0" smtClean="0"/>
              <a:t>                                  </a:t>
            </a:r>
            <a:r>
              <a:rPr lang="en-US" dirty="0" smtClean="0"/>
              <a:t>  </a:t>
            </a:r>
            <a:r>
              <a:rPr lang="ru-RU" dirty="0" smtClean="0"/>
              <a:t> 2) кислота</a:t>
            </a:r>
          </a:p>
          <a:p>
            <a:pPr algn="l"/>
            <a:r>
              <a:rPr lang="ru-RU" dirty="0" smtClean="0"/>
              <a:t>  </a:t>
            </a:r>
            <a:r>
              <a:rPr lang="en-US" dirty="0" smtClean="0"/>
              <a:t>             </a:t>
            </a:r>
            <a:r>
              <a:rPr lang="ru-RU" dirty="0" smtClean="0"/>
              <a:t>В)  Н</a:t>
            </a:r>
            <a:r>
              <a:rPr lang="ru-RU" baseline="-25000" dirty="0" smtClean="0"/>
              <a:t>2</a:t>
            </a:r>
            <a:r>
              <a:rPr lang="ru-RU" dirty="0" smtClean="0"/>
              <a:t> </a:t>
            </a:r>
            <a:r>
              <a:rPr lang="en-US" dirty="0" smtClean="0"/>
              <a:t>SO</a:t>
            </a:r>
            <a:r>
              <a:rPr lang="ru-RU" baseline="-25000" dirty="0" smtClean="0"/>
              <a:t>4</a:t>
            </a:r>
            <a:r>
              <a:rPr lang="ru-RU" dirty="0" smtClean="0"/>
              <a:t>                                   </a:t>
            </a:r>
            <a:r>
              <a:rPr lang="en-US" dirty="0" smtClean="0"/>
              <a:t> </a:t>
            </a:r>
            <a:r>
              <a:rPr lang="ru-RU" dirty="0" smtClean="0"/>
              <a:t>   3)основание </a:t>
            </a:r>
          </a:p>
          <a:p>
            <a:pPr algn="l"/>
            <a:r>
              <a:rPr lang="ru-RU" dirty="0" smtClean="0"/>
              <a:t> </a:t>
            </a:r>
            <a:r>
              <a:rPr lang="en-US" dirty="0" smtClean="0"/>
              <a:t>             </a:t>
            </a:r>
            <a:r>
              <a:rPr lang="ru-RU" dirty="0" smtClean="0"/>
              <a:t> Г) </a:t>
            </a:r>
            <a:r>
              <a:rPr lang="ru-RU" dirty="0" err="1" smtClean="0"/>
              <a:t>СаСО</a:t>
            </a:r>
            <a:r>
              <a:rPr lang="en-US" baseline="-25000" dirty="0" smtClean="0"/>
              <a:t>3</a:t>
            </a:r>
            <a:r>
              <a:rPr lang="ru-RU" dirty="0" smtClean="0"/>
              <a:t>                                     </a:t>
            </a:r>
            <a:r>
              <a:rPr lang="en-US" dirty="0" smtClean="0"/>
              <a:t>   </a:t>
            </a:r>
            <a:r>
              <a:rPr lang="ru-RU" dirty="0" smtClean="0"/>
              <a:t>  4)оксид        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212941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F:\класс кислот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3762" y="210064"/>
            <a:ext cx="10972800" cy="62154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://www.nabludatel.ru/new/wp-content/uploads/2015/12/%D0%B3%D0%B8%D0%B1%D0%B5%D0%BB%D1%8C-%D1%80%D1%8B%D0%B1%D1%8B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17491" y="889686"/>
            <a:ext cx="4210007" cy="28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teaps.s3.amazonaws.com/images/kislotnie_dozhdi_-_eto_kislotnie_dozhdi_prichini_problema_kislotnih_dozhdej-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7728" y="2767912"/>
            <a:ext cx="3760573" cy="3006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7627" y="234777"/>
            <a:ext cx="10515600" cy="778477"/>
          </a:xfrm>
        </p:spPr>
        <p:txBody>
          <a:bodyPr>
            <a:noAutofit/>
          </a:bodyPr>
          <a:lstStyle/>
          <a:p>
            <a:pPr algn="ctr"/>
            <a:r>
              <a:rPr lang="ru-RU" b="1" i="1" dirty="0" smtClean="0"/>
              <a:t>Кислоты в нашей жизни.</a:t>
            </a:r>
            <a:endParaRPr lang="ru-RU" b="1" i="1" dirty="0"/>
          </a:p>
        </p:txBody>
      </p:sp>
      <p:pic>
        <p:nvPicPr>
          <p:cNvPr id="4" name="Рисунок 3" descr="https://im0-tub-ru.yandex.net/i?id=505aa3e6fb17c5bba365f0f004b8aeb0-l&amp;n=1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4335" y="939114"/>
            <a:ext cx="3867666" cy="2977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ewater.ru/wp-content/uploads/2012/06/09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50652" y="3880022"/>
            <a:ext cx="4016419" cy="2718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www.indiansworld.org/Images/Cities/ElTajin/tajin1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0832" y="3978876"/>
            <a:ext cx="3768812" cy="2714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900igr.net/up/datas/138726/005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7968" y="271849"/>
            <a:ext cx="10157253" cy="6301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i="1" dirty="0" smtClean="0"/>
              <a:t>Домашнее задание.</a:t>
            </a:r>
            <a:endParaRPr lang="ru-RU" sz="54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Параграф 38 (39).</a:t>
            </a:r>
          </a:p>
          <a:p>
            <a:r>
              <a:rPr lang="ru-RU" dirty="0" smtClean="0"/>
              <a:t>Сделать сообщения о кислотах.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543697"/>
            <a:ext cx="10515600" cy="5633266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ru-RU" b="1" dirty="0" smtClean="0"/>
              <a:t>Выберите из перечисленных веществ</a:t>
            </a:r>
            <a:r>
              <a:rPr lang="en-US" b="1" dirty="0" smtClean="0"/>
              <a:t> </a:t>
            </a:r>
            <a:r>
              <a:rPr lang="ru-RU" b="1" dirty="0" smtClean="0"/>
              <a:t>те, которые относятся к одному классу.</a:t>
            </a:r>
          </a:p>
          <a:p>
            <a:pPr marL="514350" indent="-514350">
              <a:buNone/>
            </a:pPr>
            <a:r>
              <a:rPr lang="en-US" dirty="0" smtClean="0"/>
              <a:t>         CaH</a:t>
            </a:r>
            <a:r>
              <a:rPr lang="en-US" baseline="-25000" dirty="0" smtClean="0"/>
              <a:t>2</a:t>
            </a:r>
            <a:r>
              <a:rPr lang="en-US" dirty="0" smtClean="0"/>
              <a:t>,   CO,    </a:t>
            </a:r>
            <a:r>
              <a:rPr lang="en-US" dirty="0" err="1" smtClean="0"/>
              <a:t>HCl</a:t>
            </a:r>
            <a:r>
              <a:rPr lang="en-US" dirty="0" smtClean="0"/>
              <a:t>,   Ca(OH)</a:t>
            </a:r>
            <a:r>
              <a:rPr lang="en-US" baseline="-25000" dirty="0" smtClean="0"/>
              <a:t>2,     </a:t>
            </a:r>
            <a:r>
              <a:rPr lang="en-US" dirty="0" smtClean="0"/>
              <a:t>H</a:t>
            </a:r>
            <a:r>
              <a:rPr lang="en-US" baseline="-25000" dirty="0" smtClean="0"/>
              <a:t>2</a:t>
            </a:r>
            <a:r>
              <a:rPr lang="en-US" dirty="0" smtClean="0"/>
              <a:t>CO</a:t>
            </a:r>
            <a:r>
              <a:rPr lang="en-US" baseline="-25000" dirty="0" smtClean="0"/>
              <a:t>3</a:t>
            </a:r>
            <a:r>
              <a:rPr lang="en-US" dirty="0" smtClean="0"/>
              <a:t>,    NH</a:t>
            </a:r>
            <a:r>
              <a:rPr lang="en-US" baseline="-25000" dirty="0" smtClean="0"/>
              <a:t>4</a:t>
            </a:r>
            <a:r>
              <a:rPr lang="en-US" dirty="0" smtClean="0"/>
              <a:t>Cl,   HMnO</a:t>
            </a:r>
            <a:r>
              <a:rPr lang="en-US" baseline="-25000" dirty="0" smtClean="0"/>
              <a:t>4</a:t>
            </a:r>
            <a:r>
              <a:rPr lang="en-US" dirty="0" smtClean="0"/>
              <a:t>,   H</a:t>
            </a:r>
            <a:r>
              <a:rPr lang="en-US" baseline="-25000" dirty="0" smtClean="0"/>
              <a:t>2</a:t>
            </a:r>
            <a:r>
              <a:rPr lang="en-US" dirty="0" smtClean="0"/>
              <a:t>O.</a:t>
            </a:r>
          </a:p>
          <a:p>
            <a:pPr marL="514350" indent="-514350">
              <a:buNone/>
            </a:pPr>
            <a:r>
              <a:rPr lang="en-US" dirty="0" smtClean="0"/>
              <a:t>2.</a:t>
            </a:r>
            <a:r>
              <a:rPr lang="ru-RU" dirty="0" smtClean="0"/>
              <a:t> </a:t>
            </a:r>
            <a:r>
              <a:rPr lang="ru-RU" b="1" dirty="0" smtClean="0"/>
              <a:t>Запишите схему диссоциации следующих веществ, Назовите класс, к которому они относятся:</a:t>
            </a:r>
          </a:p>
          <a:p>
            <a:pPr marL="514350" indent="-514350">
              <a:buNone/>
            </a:pPr>
            <a:r>
              <a:rPr lang="en-US" dirty="0" smtClean="0"/>
              <a:t>                    HNO</a:t>
            </a:r>
            <a:r>
              <a:rPr lang="en-US" baseline="-25000" dirty="0" smtClean="0"/>
              <a:t>3,</a:t>
            </a:r>
            <a:r>
              <a:rPr lang="en-US" dirty="0" smtClean="0"/>
              <a:t>               </a:t>
            </a:r>
            <a:r>
              <a:rPr lang="en-US" dirty="0" err="1" smtClean="0"/>
              <a:t>HCl</a:t>
            </a:r>
            <a:r>
              <a:rPr lang="en-US" dirty="0" smtClean="0"/>
              <a:t>,               H</a:t>
            </a:r>
            <a:r>
              <a:rPr lang="en-US" baseline="-25000" dirty="0" smtClean="0"/>
              <a:t>2</a:t>
            </a:r>
            <a:r>
              <a:rPr lang="en-US" dirty="0" smtClean="0"/>
              <a:t>SO</a:t>
            </a:r>
            <a:r>
              <a:rPr lang="en-US" baseline="-25000" dirty="0" smtClean="0"/>
              <a:t>4</a:t>
            </a:r>
            <a:r>
              <a:rPr lang="en-US" dirty="0" smtClean="0"/>
              <a:t>.</a:t>
            </a:r>
          </a:p>
          <a:p>
            <a:pPr marL="514350" indent="-514350">
              <a:buNone/>
            </a:pPr>
            <a:r>
              <a:rPr lang="en-US" dirty="0" smtClean="0"/>
              <a:t>3. </a:t>
            </a:r>
            <a:r>
              <a:rPr lang="ru-RU" b="1" dirty="0" smtClean="0"/>
              <a:t>Выберите из перечисленных веществ  те, которые при диссоциации образуют катионы водорода и анионы кислородного остатка: </a:t>
            </a:r>
            <a:endParaRPr lang="en-US" b="1" dirty="0" smtClean="0"/>
          </a:p>
          <a:p>
            <a:pPr marL="514350" indent="-514350">
              <a:buNone/>
            </a:pPr>
            <a:r>
              <a:rPr lang="en-US" dirty="0" smtClean="0"/>
              <a:t>            ZnCl</a:t>
            </a:r>
            <a:r>
              <a:rPr lang="en-US" baseline="-25000" dirty="0" smtClean="0"/>
              <a:t>2</a:t>
            </a:r>
            <a:r>
              <a:rPr lang="en-US" dirty="0" smtClean="0"/>
              <a:t>,    </a:t>
            </a:r>
            <a:r>
              <a:rPr lang="en-US" dirty="0" err="1" smtClean="0"/>
              <a:t>HBr</a:t>
            </a:r>
            <a:r>
              <a:rPr lang="en-US" dirty="0" smtClean="0"/>
              <a:t>,      </a:t>
            </a:r>
            <a:r>
              <a:rPr lang="en-US" dirty="0" err="1" smtClean="0"/>
              <a:t>Ba</a:t>
            </a:r>
            <a:r>
              <a:rPr lang="en-US" dirty="0" smtClean="0"/>
              <a:t>(OH)</a:t>
            </a:r>
            <a:r>
              <a:rPr lang="en-US" baseline="-25000" dirty="0" smtClean="0"/>
              <a:t>2,       </a:t>
            </a:r>
            <a:r>
              <a:rPr lang="en-US" dirty="0" smtClean="0"/>
              <a:t>H</a:t>
            </a:r>
            <a:r>
              <a:rPr lang="en-US" baseline="-25000" dirty="0" smtClean="0"/>
              <a:t>2</a:t>
            </a:r>
            <a:r>
              <a:rPr lang="en-US" dirty="0" smtClean="0"/>
              <a:t>SO</a:t>
            </a:r>
            <a:r>
              <a:rPr lang="en-US" baseline="-25000" dirty="0" smtClean="0"/>
              <a:t>4</a:t>
            </a:r>
            <a:r>
              <a:rPr lang="en-US" dirty="0" smtClean="0"/>
              <a:t>,      Cr(NO</a:t>
            </a:r>
            <a:r>
              <a:rPr lang="en-US" baseline="-25000" dirty="0" smtClean="0"/>
              <a:t>3</a:t>
            </a:r>
            <a:r>
              <a:rPr lang="en-US" dirty="0" smtClean="0"/>
              <a:t>)</a:t>
            </a:r>
            <a:r>
              <a:rPr lang="en-US" baseline="-25000" dirty="0" smtClean="0"/>
              <a:t>3</a:t>
            </a:r>
            <a:r>
              <a:rPr lang="en-US" dirty="0" smtClean="0"/>
              <a:t>,       NH</a:t>
            </a:r>
            <a:r>
              <a:rPr lang="en-US" baseline="-25000" dirty="0" smtClean="0"/>
              <a:t>4</a:t>
            </a:r>
            <a:r>
              <a:rPr lang="en-US" dirty="0" smtClean="0"/>
              <a:t>OH.</a:t>
            </a:r>
            <a:endParaRPr lang="ru-RU" dirty="0" smtClean="0"/>
          </a:p>
          <a:p>
            <a:pPr marL="514350" indent="-514350">
              <a:buNone/>
            </a:pPr>
            <a:endParaRPr lang="en-US" dirty="0" smtClean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5634681" y="3669957"/>
            <a:ext cx="259492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5603189"/>
          </a:xfrm>
        </p:spPr>
        <p:txBody>
          <a:bodyPr>
            <a:normAutofit/>
          </a:bodyPr>
          <a:lstStyle/>
          <a:p>
            <a:r>
              <a:rPr lang="en-US" b="1" dirty="0" smtClean="0"/>
              <a:t>1</a:t>
            </a:r>
            <a:r>
              <a:rPr lang="ru-RU" dirty="0" smtClean="0"/>
              <a:t>.  </a:t>
            </a:r>
            <a:r>
              <a:rPr lang="en-US" dirty="0" err="1" smtClean="0"/>
              <a:t>HCl</a:t>
            </a:r>
            <a:r>
              <a:rPr lang="en-US" dirty="0" smtClean="0"/>
              <a:t>, H</a:t>
            </a:r>
            <a:r>
              <a:rPr lang="en-US" baseline="-25000" dirty="0" smtClean="0"/>
              <a:t>2</a:t>
            </a:r>
            <a:r>
              <a:rPr lang="en-US" dirty="0" smtClean="0"/>
              <a:t>CO</a:t>
            </a:r>
            <a:r>
              <a:rPr lang="en-US" baseline="-25000" dirty="0" smtClean="0"/>
              <a:t>3</a:t>
            </a:r>
            <a:r>
              <a:rPr lang="ru-RU" dirty="0" smtClean="0"/>
              <a:t>,</a:t>
            </a:r>
            <a:r>
              <a:rPr lang="ru-RU" baseline="-25000" dirty="0" smtClean="0"/>
              <a:t> </a:t>
            </a:r>
            <a:r>
              <a:rPr lang="en-US" dirty="0" smtClean="0"/>
              <a:t>HMnO</a:t>
            </a:r>
            <a:r>
              <a:rPr lang="en-US" baseline="-25000" dirty="0" smtClean="0"/>
              <a:t>4</a:t>
            </a:r>
            <a:r>
              <a:rPr lang="ru-RU" baseline="-25000" dirty="0" smtClean="0"/>
              <a:t/>
            </a:r>
            <a:br>
              <a:rPr lang="ru-RU" baseline="-25000" dirty="0" smtClean="0"/>
            </a:br>
            <a:r>
              <a:rPr lang="ru-RU" b="1" dirty="0" smtClean="0"/>
              <a:t>2</a:t>
            </a:r>
            <a:r>
              <a:rPr lang="ru-RU" dirty="0" smtClean="0"/>
              <a:t>. </a:t>
            </a:r>
            <a:r>
              <a:rPr lang="en-US" dirty="0" smtClean="0"/>
              <a:t>HNO</a:t>
            </a:r>
            <a:r>
              <a:rPr lang="en-US" baseline="-25000" dirty="0" smtClean="0"/>
              <a:t>3,</a:t>
            </a:r>
            <a:r>
              <a:rPr lang="en-US" dirty="0" smtClean="0"/>
              <a:t> </a:t>
            </a:r>
            <a:r>
              <a:rPr lang="ru-RU" dirty="0" smtClean="0"/>
              <a:t>      Н</a:t>
            </a:r>
            <a:r>
              <a:rPr lang="ru-RU" baseline="30000" dirty="0" smtClean="0"/>
              <a:t>+</a:t>
            </a:r>
            <a:r>
              <a:rPr lang="ru-RU" dirty="0" smtClean="0"/>
              <a:t> +</a:t>
            </a:r>
            <a:r>
              <a:rPr lang="en-US" dirty="0" smtClean="0"/>
              <a:t>NO</a:t>
            </a:r>
            <a:r>
              <a:rPr lang="en-US" baseline="-25000" dirty="0" smtClean="0"/>
              <a:t>3</a:t>
            </a:r>
            <a:r>
              <a:rPr lang="ru-RU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en-US" dirty="0" smtClean="0"/>
              <a:t> </a:t>
            </a:r>
            <a:r>
              <a:rPr lang="ru-RU" dirty="0" smtClean="0"/>
              <a:t>      </a:t>
            </a:r>
            <a:r>
              <a:rPr lang="en-US" dirty="0" err="1" smtClean="0"/>
              <a:t>HCl</a:t>
            </a:r>
            <a:r>
              <a:rPr lang="ru-RU" dirty="0" smtClean="0"/>
              <a:t>   </a:t>
            </a:r>
            <a:r>
              <a:rPr lang="en-US" dirty="0" smtClean="0"/>
              <a:t>  </a:t>
            </a:r>
            <a:r>
              <a:rPr lang="ru-RU" dirty="0" smtClean="0"/>
              <a:t>Н</a:t>
            </a:r>
            <a:r>
              <a:rPr lang="ru-RU" baseline="30000" dirty="0" smtClean="0"/>
              <a:t>+</a:t>
            </a:r>
            <a:r>
              <a:rPr lang="ru-RU" dirty="0" smtClean="0"/>
              <a:t> + </a:t>
            </a:r>
            <a:r>
              <a:rPr lang="en-US" dirty="0" err="1" smtClean="0"/>
              <a:t>Cl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en-US" baseline="-25000" dirty="0" smtClean="0"/>
              <a:t> </a:t>
            </a:r>
            <a:r>
              <a:rPr lang="ru-RU" baseline="-25000" dirty="0" smtClean="0"/>
              <a:t>        </a:t>
            </a:r>
            <a:r>
              <a:rPr lang="en-US" baseline="-25000" dirty="0" smtClean="0"/>
              <a:t> </a:t>
            </a:r>
            <a:r>
              <a:rPr lang="en-US" dirty="0" smtClean="0"/>
              <a:t>H</a:t>
            </a:r>
            <a:r>
              <a:rPr lang="en-US" baseline="-25000" dirty="0" smtClean="0"/>
              <a:t>2</a:t>
            </a:r>
            <a:r>
              <a:rPr lang="en-US" dirty="0" smtClean="0"/>
              <a:t>SO</a:t>
            </a:r>
            <a:r>
              <a:rPr lang="en-US" baseline="-25000" dirty="0" smtClean="0"/>
              <a:t>4</a:t>
            </a:r>
            <a:r>
              <a:rPr lang="ru-RU" baseline="-25000" dirty="0" smtClean="0"/>
              <a:t>  </a:t>
            </a:r>
            <a:r>
              <a:rPr lang="en-US" baseline="-25000" dirty="0" smtClean="0"/>
              <a:t>    </a:t>
            </a:r>
            <a:r>
              <a:rPr lang="ru-RU" dirty="0" smtClean="0"/>
              <a:t>Н</a:t>
            </a:r>
            <a:r>
              <a:rPr lang="ru-RU" baseline="30000" dirty="0" smtClean="0"/>
              <a:t>+</a:t>
            </a:r>
            <a:r>
              <a:rPr lang="ru-RU" dirty="0" smtClean="0"/>
              <a:t> + </a:t>
            </a:r>
            <a:r>
              <a:rPr lang="en-US" dirty="0" smtClean="0"/>
              <a:t>HSO</a:t>
            </a:r>
            <a:r>
              <a:rPr lang="en-US" baseline="-25000" dirty="0" smtClean="0"/>
              <a:t>4</a:t>
            </a:r>
            <a:br>
              <a:rPr lang="en-US" baseline="-25000" dirty="0" smtClean="0"/>
            </a:br>
            <a:r>
              <a:rPr lang="en-US" baseline="-25000" dirty="0" smtClean="0"/>
              <a:t/>
            </a:r>
            <a:br>
              <a:rPr lang="en-US" baseline="-25000" dirty="0" smtClean="0"/>
            </a:br>
            <a:r>
              <a:rPr lang="en-US" baseline="-25000" dirty="0" smtClean="0"/>
              <a:t>        </a:t>
            </a:r>
            <a:r>
              <a:rPr lang="en-US" dirty="0" smtClean="0"/>
              <a:t>  H</a:t>
            </a:r>
            <a:r>
              <a:rPr lang="en-US" baseline="-25000" dirty="0" smtClean="0"/>
              <a:t> </a:t>
            </a:r>
            <a:r>
              <a:rPr lang="en-US" dirty="0" smtClean="0"/>
              <a:t>SO</a:t>
            </a:r>
            <a:r>
              <a:rPr lang="en-US" baseline="-25000" dirty="0" smtClean="0"/>
              <a:t>4           </a:t>
            </a:r>
            <a:r>
              <a:rPr lang="ru-RU" dirty="0" smtClean="0"/>
              <a:t>Н</a:t>
            </a:r>
            <a:r>
              <a:rPr lang="ru-RU" baseline="30000" dirty="0" smtClean="0"/>
              <a:t>+</a:t>
            </a:r>
            <a:r>
              <a:rPr lang="en-US" baseline="30000" dirty="0" smtClean="0"/>
              <a:t> </a:t>
            </a:r>
            <a:r>
              <a:rPr lang="en-US" dirty="0" smtClean="0"/>
              <a:t> +</a:t>
            </a:r>
            <a:r>
              <a:rPr lang="en-US" baseline="-25000" dirty="0" smtClean="0"/>
              <a:t> </a:t>
            </a:r>
            <a:r>
              <a:rPr lang="en-US" dirty="0" smtClean="0"/>
              <a:t>SO</a:t>
            </a:r>
            <a:r>
              <a:rPr lang="en-US" baseline="30000" dirty="0" smtClean="0"/>
              <a:t>2</a:t>
            </a:r>
            <a:r>
              <a:rPr lang="en-US" baseline="-25000" dirty="0" smtClean="0"/>
              <a:t>4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en-US" dirty="0" smtClean="0"/>
              <a:t> </a:t>
            </a:r>
            <a:r>
              <a:rPr lang="en-US" b="1" dirty="0" smtClean="0"/>
              <a:t>3</a:t>
            </a:r>
            <a:r>
              <a:rPr lang="en-US" dirty="0" smtClean="0"/>
              <a:t>. </a:t>
            </a:r>
            <a:r>
              <a:rPr lang="en-US" dirty="0" err="1" smtClean="0"/>
              <a:t>HBr</a:t>
            </a:r>
            <a:r>
              <a:rPr lang="en-US" dirty="0" smtClean="0"/>
              <a:t>,      H</a:t>
            </a:r>
            <a:r>
              <a:rPr lang="en-US" baseline="-25000" dirty="0" smtClean="0"/>
              <a:t>2</a:t>
            </a:r>
            <a:r>
              <a:rPr lang="en-US" dirty="0" smtClean="0"/>
              <a:t>SO</a:t>
            </a:r>
            <a:r>
              <a:rPr lang="en-US" baseline="-25000" dirty="0" smtClean="0"/>
              <a:t>4</a:t>
            </a:r>
            <a:r>
              <a:rPr lang="en-US" dirty="0" smtClean="0"/>
              <a:t>, </a:t>
            </a:r>
            <a:endParaRPr lang="ru-RU" dirty="0"/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2780270" y="1359242"/>
            <a:ext cx="630194" cy="1235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rot="10800000">
            <a:off x="2780270" y="1495168"/>
            <a:ext cx="593124" cy="1235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5696465" y="1248031"/>
            <a:ext cx="160637" cy="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3348681" y="4819135"/>
            <a:ext cx="481914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3163330" y="3818239"/>
            <a:ext cx="444843" cy="1235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2648464" y="2549610"/>
            <a:ext cx="481914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10800000">
            <a:off x="2599038" y="2772034"/>
            <a:ext cx="593124" cy="1235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10800000" flipV="1">
            <a:off x="3361043" y="5004485"/>
            <a:ext cx="469553" cy="1235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10800000">
            <a:off x="3052120" y="3929449"/>
            <a:ext cx="593124" cy="1235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5634681" y="3669957"/>
            <a:ext cx="259492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4761470" y="2426043"/>
            <a:ext cx="259492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2957384" y="4650260"/>
            <a:ext cx="259492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5947719" y="4650260"/>
            <a:ext cx="259492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F:\щавель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42960" y="2133215"/>
            <a:ext cx="3436280" cy="2512926"/>
          </a:xfrm>
          <a:prstGeom prst="rect">
            <a:avLst/>
          </a:prstGeom>
          <a:noFill/>
        </p:spPr>
      </p:pic>
      <p:pic>
        <p:nvPicPr>
          <p:cNvPr id="1026" name="Picture 2" descr="F:\виноград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8412" y="395416"/>
            <a:ext cx="4411362" cy="2688830"/>
          </a:xfrm>
          <a:prstGeom prst="rect">
            <a:avLst/>
          </a:prstGeom>
          <a:noFill/>
        </p:spPr>
      </p:pic>
      <p:pic>
        <p:nvPicPr>
          <p:cNvPr id="2" name="Picture 2" descr="F:\лимон разр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85438" y="2965621"/>
            <a:ext cx="3657600" cy="3657600"/>
          </a:xfrm>
          <a:prstGeom prst="rect">
            <a:avLst/>
          </a:prstGeom>
          <a:noFill/>
        </p:spPr>
      </p:pic>
      <p:pic>
        <p:nvPicPr>
          <p:cNvPr id="3" name="Picture 3" descr="F:\киви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9049" y="3553912"/>
            <a:ext cx="4151871" cy="2785106"/>
          </a:xfrm>
          <a:prstGeom prst="rect">
            <a:avLst/>
          </a:prstGeom>
          <a:noFill/>
        </p:spPr>
      </p:pic>
      <p:pic>
        <p:nvPicPr>
          <p:cNvPr id="7" name="Рисунок 6" descr="F:\яблоки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82465" y="407774"/>
            <a:ext cx="3756454" cy="2356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/>
              <a:t>Тема урока:</a:t>
            </a:r>
            <a:br>
              <a:rPr lang="ru-RU" b="1" i="1" dirty="0" smtClean="0"/>
            </a:br>
            <a:r>
              <a:rPr lang="ru-RU" b="1" i="1" dirty="0" smtClean="0"/>
              <a:t> «Кислоты, их свойства и классификация».</a:t>
            </a:r>
            <a:endParaRPr lang="ru-RU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8985" y="160637"/>
            <a:ext cx="9502346" cy="107721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50800"/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Химические свойства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50800"/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кислот</a:t>
            </a:r>
          </a:p>
        </p:txBody>
      </p:sp>
      <p:sp>
        <p:nvSpPr>
          <p:cNvPr id="8196" name="TextBox 3"/>
          <p:cNvSpPr txBox="1">
            <a:spLocks noChangeArrowheads="1"/>
          </p:cNvSpPr>
          <p:nvPr/>
        </p:nvSpPr>
        <p:spPr bwMode="auto">
          <a:xfrm>
            <a:off x="527383" y="1235677"/>
            <a:ext cx="10766694" cy="7294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latin typeface="Times New Roman" pitchFamily="18" charset="0"/>
              </a:rPr>
              <a:t>Кислота + метиловый  </a:t>
            </a:r>
            <a:r>
              <a:rPr lang="ru-RU" sz="2800" b="1" i="1" dirty="0" err="1" smtClean="0">
                <a:latin typeface="Times New Roman" pitchFamily="18" charset="0"/>
              </a:rPr>
              <a:t>оранж</a:t>
            </a:r>
            <a:r>
              <a:rPr lang="ru-RU" sz="2800" b="1" i="1" dirty="0" smtClean="0">
                <a:latin typeface="Times New Roman" pitchFamily="18" charset="0"/>
              </a:rPr>
              <a:t>. -          красно - </a:t>
            </a:r>
            <a:r>
              <a:rPr lang="ru-RU" sz="2800" b="1" i="1" dirty="0" err="1" smtClean="0">
                <a:latin typeface="Times New Roman" pitchFamily="18" charset="0"/>
              </a:rPr>
              <a:t>розовый</a:t>
            </a:r>
            <a:r>
              <a:rPr lang="ru-RU" sz="2800" b="1" i="1" dirty="0" smtClean="0">
                <a:latin typeface="Times New Roman" pitchFamily="18" charset="0"/>
              </a:rPr>
              <a:t>  цвет</a:t>
            </a:r>
          </a:p>
          <a:p>
            <a:r>
              <a:rPr lang="ru-RU" sz="2800" b="1" i="1" dirty="0" smtClean="0">
                <a:latin typeface="Times New Roman" pitchFamily="18" charset="0"/>
              </a:rPr>
              <a:t>Кислота </a:t>
            </a:r>
            <a:r>
              <a:rPr lang="ru-RU" sz="2800" b="1" i="1" dirty="0">
                <a:latin typeface="Times New Roman" pitchFamily="18" charset="0"/>
              </a:rPr>
              <a:t>+ основание       </a:t>
            </a:r>
            <a:r>
              <a:rPr lang="en-US" sz="2800" b="1" i="1" dirty="0" smtClean="0">
                <a:latin typeface="Times New Roman" pitchFamily="18" charset="0"/>
              </a:rPr>
              <a:t> </a:t>
            </a:r>
            <a:r>
              <a:rPr lang="ru-RU" sz="2800" b="1" i="1" dirty="0" err="1" smtClean="0">
                <a:latin typeface="Times New Roman" pitchFamily="18" charset="0"/>
              </a:rPr>
              <a:t>соль+</a:t>
            </a:r>
            <a:r>
              <a:rPr lang="ru-RU" sz="2800" b="1" i="1" dirty="0" smtClean="0">
                <a:latin typeface="Times New Roman" pitchFamily="18" charset="0"/>
              </a:rPr>
              <a:t> вода.</a:t>
            </a:r>
            <a:r>
              <a:rPr lang="ru-RU" sz="2800" dirty="0" smtClean="0">
                <a:latin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</a:rPr>
              <a:t>(реакция обмена)</a:t>
            </a:r>
          </a:p>
          <a:p>
            <a:pPr algn="ctr"/>
            <a:r>
              <a:rPr lang="en-US" sz="2800" b="1" dirty="0" smtClean="0">
                <a:latin typeface="Book Antiqua" pitchFamily="18" charset="0"/>
              </a:rPr>
              <a:t>H</a:t>
            </a:r>
            <a:r>
              <a:rPr lang="ru-RU" sz="2800" b="1" dirty="0">
                <a:latin typeface="Times New Roman" pitchFamily="18" charset="0"/>
              </a:rPr>
              <a:t>С</a:t>
            </a:r>
            <a:r>
              <a:rPr lang="en-US" sz="2800" b="1" dirty="0">
                <a:latin typeface="Book Antiqua" pitchFamily="18" charset="0"/>
              </a:rPr>
              <a:t>l + </a:t>
            </a:r>
            <a:r>
              <a:rPr lang="en-US" sz="2800" b="1" dirty="0" err="1">
                <a:latin typeface="Book Antiqua" pitchFamily="18" charset="0"/>
              </a:rPr>
              <a:t>NaOH</a:t>
            </a:r>
            <a:r>
              <a:rPr lang="en-US" sz="2800" b="1" dirty="0">
                <a:latin typeface="Book Antiqua" pitchFamily="18" charset="0"/>
              </a:rPr>
              <a:t> = </a:t>
            </a:r>
            <a:r>
              <a:rPr lang="en-US" sz="2800" b="1" dirty="0" err="1">
                <a:latin typeface="Book Antiqua" pitchFamily="18" charset="0"/>
              </a:rPr>
              <a:t>NaCl</a:t>
            </a:r>
            <a:r>
              <a:rPr lang="en-US" sz="2800" b="1" dirty="0">
                <a:latin typeface="Book Antiqua" pitchFamily="18" charset="0"/>
              </a:rPr>
              <a:t> + </a:t>
            </a:r>
            <a:r>
              <a:rPr lang="en-US" sz="2800" b="1" dirty="0" smtClean="0">
                <a:latin typeface="Book Antiqua" pitchFamily="18" charset="0"/>
              </a:rPr>
              <a:t>H</a:t>
            </a:r>
            <a:r>
              <a:rPr lang="en-US" sz="2400" b="1" dirty="0" smtClean="0">
                <a:latin typeface="Book Antiqua" pitchFamily="18" charset="0"/>
              </a:rPr>
              <a:t>2</a:t>
            </a:r>
            <a:r>
              <a:rPr lang="en-US" sz="2800" b="1" dirty="0" smtClean="0">
                <a:latin typeface="Book Antiqua" pitchFamily="18" charset="0"/>
              </a:rPr>
              <a:t>O</a:t>
            </a:r>
            <a:endParaRPr lang="ru-RU" sz="2800" b="1" dirty="0"/>
          </a:p>
          <a:p>
            <a:r>
              <a:rPr lang="ru-RU" sz="2400" b="1" i="1" dirty="0">
                <a:latin typeface="Times New Roman" pitchFamily="18" charset="0"/>
              </a:rPr>
              <a:t>Кислота + оксид металла    </a:t>
            </a:r>
            <a:r>
              <a:rPr lang="ru-RU" sz="2400" b="1" i="1" dirty="0" smtClean="0">
                <a:latin typeface="Times New Roman" pitchFamily="18" charset="0"/>
              </a:rPr>
              <a:t>    соль </a:t>
            </a:r>
            <a:r>
              <a:rPr lang="ru-RU" sz="2400" b="1" i="1" dirty="0">
                <a:latin typeface="Times New Roman" pitchFamily="18" charset="0"/>
              </a:rPr>
              <a:t>+ </a:t>
            </a:r>
            <a:r>
              <a:rPr lang="ru-RU" sz="2400" b="1" i="1" dirty="0" smtClean="0">
                <a:latin typeface="Times New Roman" pitchFamily="18" charset="0"/>
              </a:rPr>
              <a:t>вода. </a:t>
            </a:r>
            <a:r>
              <a:rPr lang="ru-RU" dirty="0" smtClean="0">
                <a:latin typeface="Times New Roman" pitchFamily="18" charset="0"/>
              </a:rPr>
              <a:t>(реакция обмена)</a:t>
            </a:r>
          </a:p>
          <a:p>
            <a:pPr algn="ctr"/>
            <a:r>
              <a:rPr lang="en-US" sz="2800" b="1" dirty="0" err="1" smtClean="0">
                <a:latin typeface="Book Antiqua" pitchFamily="18" charset="0"/>
              </a:rPr>
              <a:t>CuO</a:t>
            </a:r>
            <a:r>
              <a:rPr lang="en-US" sz="2800" b="1" dirty="0" smtClean="0">
                <a:latin typeface="Book Antiqua" pitchFamily="18" charset="0"/>
              </a:rPr>
              <a:t> </a:t>
            </a:r>
            <a:r>
              <a:rPr lang="en-US" sz="2800" b="1" dirty="0">
                <a:latin typeface="Book Antiqua" pitchFamily="18" charset="0"/>
              </a:rPr>
              <a:t>+ H</a:t>
            </a:r>
            <a:r>
              <a:rPr lang="en-US" sz="2000" b="1" dirty="0">
                <a:latin typeface="Book Antiqua" pitchFamily="18" charset="0"/>
              </a:rPr>
              <a:t>2</a:t>
            </a:r>
            <a:r>
              <a:rPr lang="en-US" sz="2800" b="1" dirty="0">
                <a:latin typeface="Book Antiqua" pitchFamily="18" charset="0"/>
              </a:rPr>
              <a:t>SO</a:t>
            </a:r>
            <a:r>
              <a:rPr lang="en-US" sz="2000" b="1" dirty="0">
                <a:latin typeface="Book Antiqua" pitchFamily="18" charset="0"/>
              </a:rPr>
              <a:t>4</a:t>
            </a:r>
            <a:r>
              <a:rPr lang="en-US" sz="2800" b="1" dirty="0">
                <a:latin typeface="Book Antiqua" pitchFamily="18" charset="0"/>
              </a:rPr>
              <a:t> = CuSO</a:t>
            </a:r>
            <a:r>
              <a:rPr lang="en-US" sz="2000" b="1" dirty="0">
                <a:latin typeface="Book Antiqua" pitchFamily="18" charset="0"/>
              </a:rPr>
              <a:t>4</a:t>
            </a:r>
            <a:r>
              <a:rPr lang="en-US" sz="2800" b="1" dirty="0">
                <a:latin typeface="Book Antiqua" pitchFamily="18" charset="0"/>
              </a:rPr>
              <a:t> + </a:t>
            </a:r>
            <a:r>
              <a:rPr lang="en-US" sz="2800" b="1" dirty="0" smtClean="0">
                <a:latin typeface="Book Antiqua" pitchFamily="18" charset="0"/>
              </a:rPr>
              <a:t>H</a:t>
            </a:r>
            <a:r>
              <a:rPr lang="en-US" sz="2000" b="1" dirty="0" smtClean="0">
                <a:latin typeface="Book Antiqua" pitchFamily="18" charset="0"/>
              </a:rPr>
              <a:t>2</a:t>
            </a:r>
            <a:r>
              <a:rPr lang="en-US" sz="2800" b="1" dirty="0" smtClean="0">
                <a:latin typeface="Book Antiqua" pitchFamily="18" charset="0"/>
              </a:rPr>
              <a:t>O</a:t>
            </a:r>
            <a:endParaRPr lang="en-US" sz="2800" b="1" dirty="0"/>
          </a:p>
          <a:p>
            <a:r>
              <a:rPr lang="ru-RU" sz="2400" b="1" i="1" dirty="0">
                <a:latin typeface="Times New Roman" pitchFamily="18" charset="0"/>
              </a:rPr>
              <a:t>Кислота + </a:t>
            </a:r>
            <a:r>
              <a:rPr lang="ru-RU" sz="2400" b="1" i="1" dirty="0" smtClean="0">
                <a:latin typeface="Times New Roman" pitchFamily="18" charset="0"/>
              </a:rPr>
              <a:t>соль         новая </a:t>
            </a:r>
            <a:r>
              <a:rPr lang="ru-RU" sz="2400" b="1" i="1" dirty="0">
                <a:latin typeface="Times New Roman" pitchFamily="18" charset="0"/>
              </a:rPr>
              <a:t>кислота + новая соль</a:t>
            </a:r>
            <a:r>
              <a:rPr lang="ru-RU" sz="2400" b="1" i="1" dirty="0" smtClean="0">
                <a:latin typeface="Times New Roman" pitchFamily="18" charset="0"/>
              </a:rPr>
              <a:t>.</a:t>
            </a:r>
            <a:r>
              <a:rPr lang="ru-RU" sz="2400" dirty="0" smtClean="0">
                <a:latin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</a:rPr>
              <a:t>(реакция обмена)</a:t>
            </a:r>
          </a:p>
          <a:p>
            <a:pPr algn="ctr"/>
            <a:r>
              <a:rPr lang="en-US" sz="2800" b="1" dirty="0">
                <a:latin typeface="Book Antiqua" pitchFamily="18" charset="0"/>
              </a:rPr>
              <a:t>H</a:t>
            </a:r>
            <a:r>
              <a:rPr lang="en-US" sz="2000" b="1" dirty="0">
                <a:latin typeface="Book Antiqua" pitchFamily="18" charset="0"/>
              </a:rPr>
              <a:t>2</a:t>
            </a:r>
            <a:r>
              <a:rPr lang="en-US" sz="2800" b="1" dirty="0">
                <a:latin typeface="Book Antiqua" pitchFamily="18" charset="0"/>
              </a:rPr>
              <a:t>SO</a:t>
            </a:r>
            <a:r>
              <a:rPr lang="en-US" sz="2000" b="1" dirty="0">
                <a:latin typeface="Book Antiqua" pitchFamily="18" charset="0"/>
              </a:rPr>
              <a:t>4</a:t>
            </a:r>
            <a:r>
              <a:rPr lang="en-US" sz="2800" b="1" dirty="0">
                <a:latin typeface="Book Antiqua" pitchFamily="18" charset="0"/>
              </a:rPr>
              <a:t> + </a:t>
            </a:r>
            <a:r>
              <a:rPr lang="en-US" sz="2800" b="1" dirty="0" smtClean="0">
                <a:latin typeface="Book Antiqua" pitchFamily="18" charset="0"/>
              </a:rPr>
              <a:t>Na</a:t>
            </a:r>
            <a:r>
              <a:rPr lang="en-US" sz="2800" b="1" baseline="-25000" dirty="0" smtClean="0">
                <a:latin typeface="Book Antiqua" pitchFamily="18" charset="0"/>
              </a:rPr>
              <a:t>2</a:t>
            </a:r>
            <a:r>
              <a:rPr lang="en-US" sz="2800" b="1" dirty="0" smtClean="0">
                <a:latin typeface="Book Antiqua" pitchFamily="18" charset="0"/>
              </a:rPr>
              <a:t>CO</a:t>
            </a:r>
            <a:r>
              <a:rPr lang="en-US" sz="2800" b="1" baseline="-25000" dirty="0" smtClean="0">
                <a:latin typeface="Book Antiqua" pitchFamily="18" charset="0"/>
              </a:rPr>
              <a:t>3</a:t>
            </a:r>
            <a:r>
              <a:rPr lang="en-US" sz="2800" b="1" dirty="0" smtClean="0">
                <a:latin typeface="Book Antiqua" pitchFamily="18" charset="0"/>
              </a:rPr>
              <a:t> </a:t>
            </a:r>
            <a:r>
              <a:rPr lang="en-US" sz="2800" b="1" dirty="0">
                <a:latin typeface="Book Antiqua" pitchFamily="18" charset="0"/>
              </a:rPr>
              <a:t>= </a:t>
            </a:r>
            <a:r>
              <a:rPr lang="en-US" sz="2800" b="1" dirty="0" smtClean="0">
                <a:latin typeface="Book Antiqua" pitchFamily="18" charset="0"/>
              </a:rPr>
              <a:t>Na</a:t>
            </a:r>
            <a:r>
              <a:rPr lang="en-US" sz="2800" b="1" baseline="-25000" dirty="0" smtClean="0">
                <a:latin typeface="Book Antiqua" pitchFamily="18" charset="0"/>
              </a:rPr>
              <a:t>2</a:t>
            </a:r>
            <a:r>
              <a:rPr lang="en-US" sz="2800" b="1" dirty="0" smtClean="0">
                <a:latin typeface="Book Antiqua" pitchFamily="18" charset="0"/>
              </a:rPr>
              <a:t>SO</a:t>
            </a:r>
            <a:r>
              <a:rPr lang="en-US" sz="2000" b="1" dirty="0" smtClean="0">
                <a:latin typeface="Book Antiqua" pitchFamily="18" charset="0"/>
              </a:rPr>
              <a:t>4</a:t>
            </a:r>
            <a:r>
              <a:rPr lang="en-US" sz="2800" b="1" dirty="0" smtClean="0">
                <a:latin typeface="Book Antiqua" pitchFamily="18" charset="0"/>
              </a:rPr>
              <a:t>   + H</a:t>
            </a:r>
            <a:r>
              <a:rPr lang="en-US" sz="2000" b="1" dirty="0" smtClean="0">
                <a:latin typeface="Book Antiqua" pitchFamily="18" charset="0"/>
              </a:rPr>
              <a:t>2</a:t>
            </a:r>
            <a:r>
              <a:rPr lang="en-US" sz="2800" b="1" dirty="0" smtClean="0">
                <a:latin typeface="Book Antiqua" pitchFamily="18" charset="0"/>
              </a:rPr>
              <a:t>O +CO</a:t>
            </a:r>
            <a:r>
              <a:rPr lang="en-US" sz="2000" b="1" dirty="0" smtClean="0">
                <a:latin typeface="Book Antiqua" pitchFamily="18" charset="0"/>
              </a:rPr>
              <a:t>2</a:t>
            </a:r>
            <a:endParaRPr lang="ru-RU" sz="2000" b="1" dirty="0" smtClean="0">
              <a:latin typeface="Book Antiqua" pitchFamily="18" charset="0"/>
            </a:endParaRPr>
          </a:p>
          <a:p>
            <a:pPr marL="457200" indent="-457200">
              <a:buAutoNum type="arabicParenR"/>
            </a:pPr>
            <a:r>
              <a:rPr lang="ru-RU" sz="2000" b="1" i="1" dirty="0" smtClean="0">
                <a:latin typeface="Book Antiqua" pitchFamily="18" charset="0"/>
              </a:rPr>
              <a:t>В продуктах реакции должен образоваться осадок или газообразное вещество</a:t>
            </a:r>
            <a:endParaRPr lang="en-US" sz="2000" b="1" i="1" dirty="0" smtClean="0">
              <a:latin typeface="Book Antiqua" pitchFamily="18" charset="0"/>
            </a:endParaRPr>
          </a:p>
          <a:p>
            <a:r>
              <a:rPr lang="ru-RU" sz="2400" b="1" i="1" dirty="0" smtClean="0">
                <a:latin typeface="Times New Roman" pitchFamily="18" charset="0"/>
              </a:rPr>
              <a:t>Кислота + металл           соль + водород. </a:t>
            </a:r>
            <a:r>
              <a:rPr lang="ru-RU" dirty="0" smtClean="0">
                <a:latin typeface="Times New Roman" pitchFamily="18" charset="0"/>
              </a:rPr>
              <a:t>(реакция замещения</a:t>
            </a:r>
            <a:r>
              <a:rPr lang="en-US" dirty="0" smtClean="0">
                <a:latin typeface="Times New Roman" pitchFamily="18" charset="0"/>
              </a:rPr>
              <a:t>)</a:t>
            </a:r>
            <a:endParaRPr lang="ru-RU" dirty="0" smtClean="0">
              <a:latin typeface="Times New Roman" pitchFamily="18" charset="0"/>
            </a:endParaRPr>
          </a:p>
          <a:p>
            <a:r>
              <a:rPr lang="ru-RU" sz="2400" b="1" dirty="0" smtClean="0">
                <a:latin typeface="Book Antiqua" pitchFamily="18" charset="0"/>
              </a:rPr>
              <a:t>                        </a:t>
            </a:r>
            <a:r>
              <a:rPr lang="en-US" sz="2400" b="1" dirty="0" smtClean="0">
                <a:latin typeface="Book Antiqua" pitchFamily="18" charset="0"/>
              </a:rPr>
              <a:t>Zn</a:t>
            </a:r>
            <a:r>
              <a:rPr lang="ru-RU" sz="2400" b="1" dirty="0" smtClean="0">
                <a:latin typeface="Times New Roman" pitchFamily="18" charset="0"/>
              </a:rPr>
              <a:t> + </a:t>
            </a:r>
            <a:r>
              <a:rPr lang="ru-RU" sz="3200" b="1" dirty="0" smtClean="0">
                <a:latin typeface="Times New Roman" pitchFamily="18" charset="0"/>
              </a:rPr>
              <a:t>2</a:t>
            </a:r>
            <a:r>
              <a:rPr lang="ru-RU" sz="2400" b="1" dirty="0" smtClean="0">
                <a:latin typeface="Times New Roman" pitchFamily="18" charset="0"/>
              </a:rPr>
              <a:t>НС</a:t>
            </a:r>
            <a:r>
              <a:rPr lang="en-US" sz="2400" b="1" dirty="0" smtClean="0">
                <a:latin typeface="Book Antiqua" pitchFamily="18" charset="0"/>
              </a:rPr>
              <a:t>l</a:t>
            </a:r>
            <a:r>
              <a:rPr lang="ru-RU" sz="2400" b="1" dirty="0" smtClean="0">
                <a:latin typeface="Times New Roman" pitchFamily="18" charset="0"/>
              </a:rPr>
              <a:t> = </a:t>
            </a:r>
            <a:r>
              <a:rPr lang="en-US" sz="2400" b="1" dirty="0" smtClean="0">
                <a:latin typeface="Book Antiqua" pitchFamily="18" charset="0"/>
              </a:rPr>
              <a:t>ZnCl</a:t>
            </a:r>
            <a:r>
              <a:rPr lang="en-US" sz="2000" b="1" dirty="0" smtClean="0">
                <a:latin typeface="Book Antiqua" pitchFamily="18" charset="0"/>
              </a:rPr>
              <a:t>2</a:t>
            </a:r>
            <a:r>
              <a:rPr lang="ru-RU" sz="2000" b="1" dirty="0" smtClean="0">
                <a:latin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</a:rPr>
              <a:t>+ Н</a:t>
            </a:r>
            <a:r>
              <a:rPr lang="ru-RU" sz="2400" b="1" baseline="-25000" dirty="0" smtClean="0">
                <a:latin typeface="Times New Roman" pitchFamily="18" charset="0"/>
              </a:rPr>
              <a:t>2</a:t>
            </a:r>
            <a:r>
              <a:rPr lang="ru-RU" sz="2800" b="1" i="1" dirty="0" smtClean="0">
                <a:latin typeface="Times New Roman" pitchFamily="18" charset="0"/>
              </a:rPr>
              <a:t>      </a:t>
            </a:r>
            <a:endParaRPr lang="en-US" sz="2400" b="1" i="1" dirty="0" smtClean="0">
              <a:latin typeface="Times New Roman" pitchFamily="18" charset="0"/>
            </a:endParaRPr>
          </a:p>
          <a:p>
            <a:pPr marL="457200" indent="-457200">
              <a:buAutoNum type="arabicParenR"/>
            </a:pPr>
            <a:r>
              <a:rPr lang="ru-RU" sz="2000" b="1" i="1" dirty="0" smtClean="0">
                <a:latin typeface="Times New Roman" pitchFamily="18" charset="0"/>
              </a:rPr>
              <a:t>Металл в электрохимическом ряду должен находиться до (Н)</a:t>
            </a:r>
          </a:p>
          <a:p>
            <a:pPr marL="457200" indent="-457200">
              <a:buAutoNum type="arabicParenR"/>
            </a:pPr>
            <a:r>
              <a:rPr lang="ru-RU" sz="2000" b="1" i="1" dirty="0" smtClean="0">
                <a:latin typeface="Times New Roman" pitchFamily="18" charset="0"/>
              </a:rPr>
              <a:t>Соль должна получиться растворимая.</a:t>
            </a:r>
          </a:p>
          <a:p>
            <a:pPr marL="457200" indent="-457200">
              <a:buAutoNum type="arabicParenR"/>
            </a:pPr>
            <a:r>
              <a:rPr lang="en-US" sz="2000" b="1" i="1" dirty="0" smtClean="0">
                <a:latin typeface="Times New Roman" pitchFamily="18" charset="0"/>
              </a:rPr>
              <a:t>HNO</a:t>
            </a:r>
            <a:r>
              <a:rPr lang="en-US" sz="2000" b="1" i="1" baseline="-25000" dirty="0" smtClean="0">
                <a:latin typeface="Book Antiqua" pitchFamily="18" charset="0"/>
              </a:rPr>
              <a:t>3 </a:t>
            </a:r>
            <a:r>
              <a:rPr lang="en-US" sz="2000" b="1" i="1" dirty="0" smtClean="0">
                <a:latin typeface="Book Antiqua" pitchFamily="18" charset="0"/>
              </a:rPr>
              <a:t> </a:t>
            </a:r>
            <a:r>
              <a:rPr lang="ru-RU" sz="2000" b="1" i="1" dirty="0" smtClean="0">
                <a:latin typeface="Book Antiqua" pitchFamily="18" charset="0"/>
              </a:rPr>
              <a:t>и </a:t>
            </a:r>
            <a:r>
              <a:rPr lang="ru-RU" sz="2000" b="1" i="1" dirty="0" err="1" smtClean="0">
                <a:latin typeface="Book Antiqua" pitchFamily="18" charset="0"/>
              </a:rPr>
              <a:t>конц</a:t>
            </a:r>
            <a:r>
              <a:rPr lang="ru-RU" sz="2000" b="1" i="1" dirty="0" smtClean="0">
                <a:latin typeface="Book Antiqua" pitchFamily="18" charset="0"/>
              </a:rPr>
              <a:t>.</a:t>
            </a:r>
            <a:r>
              <a:rPr lang="en-US" sz="2000" b="1" i="1" dirty="0" smtClean="0">
                <a:latin typeface="Book Antiqua" pitchFamily="18" charset="0"/>
              </a:rPr>
              <a:t> H</a:t>
            </a:r>
            <a:r>
              <a:rPr lang="en-US" sz="1600" b="1" i="1" dirty="0" smtClean="0">
                <a:latin typeface="Book Antiqua" pitchFamily="18" charset="0"/>
              </a:rPr>
              <a:t>2</a:t>
            </a:r>
            <a:r>
              <a:rPr lang="en-US" sz="2000" b="1" i="1" dirty="0" smtClean="0">
                <a:latin typeface="Book Antiqua" pitchFamily="18" charset="0"/>
              </a:rPr>
              <a:t>SO</a:t>
            </a:r>
            <a:r>
              <a:rPr lang="en-US" sz="1600" b="1" i="1" dirty="0" smtClean="0">
                <a:latin typeface="Book Antiqua" pitchFamily="18" charset="0"/>
              </a:rPr>
              <a:t>4</a:t>
            </a:r>
            <a:r>
              <a:rPr lang="ru-RU" sz="1600" b="1" i="1" dirty="0" smtClean="0">
                <a:latin typeface="Book Antiqua" pitchFamily="18" charset="0"/>
              </a:rPr>
              <a:t>  </a:t>
            </a:r>
            <a:r>
              <a:rPr lang="ru-RU" sz="2000" b="1" i="1" dirty="0" smtClean="0">
                <a:latin typeface="Book Antiqua" pitchFamily="18" charset="0"/>
              </a:rPr>
              <a:t>реагируют с металлами по другому.</a:t>
            </a:r>
            <a:endParaRPr lang="ru-RU" sz="2000" b="1" i="1" dirty="0" smtClean="0">
              <a:latin typeface="Times New Roman" pitchFamily="18" charset="0"/>
            </a:endParaRPr>
          </a:p>
          <a:p>
            <a:pPr marL="457200" indent="-457200">
              <a:buAutoNum type="arabicParenR"/>
            </a:pPr>
            <a:endParaRPr lang="en-US" sz="2000" b="1" dirty="0" smtClean="0">
              <a:latin typeface="Times New Roman" pitchFamily="18" charset="0"/>
            </a:endParaRPr>
          </a:p>
          <a:p>
            <a:endParaRPr lang="en-US" sz="2400" b="1" i="1" dirty="0" smtClean="0">
              <a:solidFill>
                <a:schemeClr val="bg1"/>
              </a:solidFill>
              <a:latin typeface="Times New Roman" pitchFamily="18" charset="0"/>
            </a:endParaRPr>
          </a:p>
          <a:p>
            <a:endParaRPr lang="en-US" sz="2400" b="1" i="1" dirty="0" smtClean="0">
              <a:solidFill>
                <a:schemeClr val="bg1"/>
              </a:solidFill>
              <a:latin typeface="Times New Roman" pitchFamily="18" charset="0"/>
            </a:endParaRPr>
          </a:p>
          <a:p>
            <a:endParaRPr lang="en-US" sz="2400" b="1" i="1" dirty="0" smtClean="0">
              <a:solidFill>
                <a:schemeClr val="bg1"/>
              </a:solidFill>
              <a:latin typeface="Times New Roman" pitchFamily="18" charset="0"/>
            </a:endParaRPr>
          </a:p>
          <a:p>
            <a:endParaRPr lang="en-US" sz="2400" b="1" dirty="0" smtClean="0">
              <a:solidFill>
                <a:schemeClr val="bg1"/>
              </a:solidFill>
              <a:latin typeface="Book Antiqua" pitchFamily="18" charset="0"/>
            </a:endParaRPr>
          </a:p>
          <a:p>
            <a:pPr algn="ctr"/>
            <a:endParaRPr lang="ru-RU" sz="28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2742510" y="3605881"/>
            <a:ext cx="5715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4222476" y="2801815"/>
            <a:ext cx="48005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4072123" y="2002015"/>
            <a:ext cx="571500" cy="15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Управляющая кнопка: назад 9">
            <a:hlinkClick r:id="" action="ppaction://hlinkshowjump?jump=previousslide" highlightClick="1"/>
          </p:cNvPr>
          <p:cNvSpPr/>
          <p:nvPr/>
        </p:nvSpPr>
        <p:spPr>
          <a:xfrm>
            <a:off x="11049000" y="6572250"/>
            <a:ext cx="381000" cy="285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11811000" y="6572250"/>
            <a:ext cx="381000" cy="285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Управляющая кнопка: домой 14">
            <a:hlinkClick r:id="" action="ppaction://hlinkshowjump?jump=firstslide" highlightClick="1"/>
          </p:cNvPr>
          <p:cNvSpPr/>
          <p:nvPr/>
        </p:nvSpPr>
        <p:spPr>
          <a:xfrm>
            <a:off x="11334752" y="6572250"/>
            <a:ext cx="476249" cy="285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16" name="Прямая со стрелкой 15"/>
          <p:cNvCxnSpPr/>
          <p:nvPr/>
        </p:nvCxnSpPr>
        <p:spPr>
          <a:xfrm flipV="1">
            <a:off x="9360469" y="3799703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3366911" y="4677851"/>
            <a:ext cx="571500" cy="15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5905042" y="1536578"/>
            <a:ext cx="571500" cy="15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81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81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81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819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9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819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819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819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819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838200" y="654908"/>
            <a:ext cx="10515600" cy="5522055"/>
          </a:xfrm>
        </p:spPr>
        <p:txBody>
          <a:bodyPr>
            <a:normAutofit fontScale="92500"/>
          </a:bodyPr>
          <a:lstStyle/>
          <a:p>
            <a:r>
              <a:rPr lang="ru-RU" b="1" dirty="0" smtClean="0"/>
              <a:t>По горизонтали</a:t>
            </a:r>
          </a:p>
          <a:p>
            <a:pPr marL="514350" indent="-514350">
              <a:buAutoNum type="arabicPeriod"/>
            </a:pPr>
            <a:r>
              <a:rPr lang="ru-RU" dirty="0" smtClean="0"/>
              <a:t>Наука, изучающая вещества их свойства и превращения.</a:t>
            </a:r>
          </a:p>
          <a:p>
            <a:pPr marL="514350" indent="-514350">
              <a:buAutoNum type="arabicPeriod"/>
            </a:pPr>
            <a:r>
              <a:rPr lang="ru-RU" dirty="0" smtClean="0"/>
              <a:t>Положительно заряженная частица, образующаяся при диссоциации электролитов.</a:t>
            </a:r>
          </a:p>
          <a:p>
            <a:pPr marL="514350" indent="-514350">
              <a:buAutoNum type="arabicPeriod"/>
            </a:pPr>
            <a:r>
              <a:rPr lang="ru-RU" dirty="0" smtClean="0"/>
              <a:t>Вещества, при диссоциации которых образуются катионы водорода и анионы кислотных остатков.</a:t>
            </a:r>
          </a:p>
          <a:p>
            <a:pPr marL="514350" indent="-514350"/>
            <a:r>
              <a:rPr lang="ru-RU" b="1" dirty="0" smtClean="0"/>
              <a:t>По вертикали</a:t>
            </a:r>
          </a:p>
          <a:p>
            <a:pPr marL="514350" indent="-514350">
              <a:buAutoNum type="arabicPeriod"/>
            </a:pPr>
            <a:r>
              <a:rPr lang="ru-RU" dirty="0" smtClean="0"/>
              <a:t>Бинарные соединения, из которых образуются соли, кислоты, основания.</a:t>
            </a:r>
          </a:p>
          <a:p>
            <a:pPr marL="514350" indent="-514350">
              <a:buAutoNum type="arabicPeriod"/>
            </a:pPr>
            <a:r>
              <a:rPr lang="ru-RU" dirty="0" smtClean="0"/>
              <a:t>Частицы, проводящие электрический ток в растворах электролитов.</a:t>
            </a:r>
          </a:p>
          <a:p>
            <a:pPr marL="514350" indent="-514350">
              <a:buAutoNum type="arabicPeriod"/>
            </a:pPr>
            <a:r>
              <a:rPr lang="ru-RU" dirty="0" smtClean="0"/>
              <a:t>В кислотах он краснеет.</a:t>
            </a:r>
          </a:p>
          <a:p>
            <a:pPr marL="514350" indent="-514350">
              <a:buNone/>
            </a:pPr>
            <a:r>
              <a:rPr lang="ru-RU" dirty="0" smtClean="0"/>
              <a:t> 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b="1" i="1" dirty="0" smtClean="0"/>
              <a:t>Третий «лишний»</a:t>
            </a:r>
            <a:endParaRPr lang="ru-RU" sz="66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717589"/>
            <a:ext cx="10515600" cy="4459374"/>
          </a:xfrm>
        </p:spPr>
        <p:txBody>
          <a:bodyPr/>
          <a:lstStyle/>
          <a:p>
            <a:pPr marL="571500" lvl="0" indent="-571500">
              <a:spcAft>
                <a:spcPts val="1200"/>
              </a:spcAft>
              <a:buFont typeface="+mj-lt"/>
              <a:buAutoNum type="romanUcPeriod"/>
            </a:pPr>
            <a:r>
              <a:rPr lang="en-US" b="1" dirty="0" smtClean="0"/>
              <a:t>H</a:t>
            </a:r>
            <a:r>
              <a:rPr lang="en-US" b="1" baseline="-25000" dirty="0" smtClean="0"/>
              <a:t>2</a:t>
            </a:r>
            <a:r>
              <a:rPr lang="en-US" b="1" dirty="0" smtClean="0"/>
              <a:t>S,   </a:t>
            </a:r>
            <a:r>
              <a:rPr lang="en-US" b="1" dirty="0" err="1" smtClean="0"/>
              <a:t>HCl</a:t>
            </a:r>
            <a:r>
              <a:rPr lang="en-US" b="1" dirty="0" smtClean="0"/>
              <a:t>,  H</a:t>
            </a:r>
            <a:r>
              <a:rPr lang="en-US" b="1" baseline="-25000" dirty="0" smtClean="0"/>
              <a:t>2</a:t>
            </a:r>
            <a:r>
              <a:rPr lang="en-US" b="1" dirty="0" smtClean="0"/>
              <a:t>SO</a:t>
            </a:r>
            <a:r>
              <a:rPr lang="en-US" b="1" baseline="-25000" dirty="0" smtClean="0"/>
              <a:t>4</a:t>
            </a:r>
            <a:endParaRPr lang="ru-RU" b="1" dirty="0" smtClean="0"/>
          </a:p>
          <a:p>
            <a:pPr marL="571500" lvl="0" indent="-571500">
              <a:spcAft>
                <a:spcPts val="1200"/>
              </a:spcAft>
              <a:buFont typeface="+mj-lt"/>
              <a:buAutoNum type="romanUcPeriod"/>
            </a:pPr>
            <a:r>
              <a:rPr lang="en-US" b="1" dirty="0" smtClean="0"/>
              <a:t>HNO</a:t>
            </a:r>
            <a:r>
              <a:rPr lang="en-US" b="1" baseline="-25000" dirty="0" smtClean="0"/>
              <a:t>3</a:t>
            </a:r>
            <a:r>
              <a:rPr lang="en-US" b="1" dirty="0" smtClean="0"/>
              <a:t>,  H</a:t>
            </a:r>
            <a:r>
              <a:rPr lang="en-US" b="1" baseline="-25000" dirty="0" smtClean="0"/>
              <a:t>2</a:t>
            </a:r>
            <a:r>
              <a:rPr lang="ru-RU" b="1" dirty="0" smtClean="0"/>
              <a:t>С</a:t>
            </a:r>
            <a:r>
              <a:rPr lang="en-US" b="1" dirty="0" smtClean="0"/>
              <a:t>O</a:t>
            </a:r>
            <a:r>
              <a:rPr lang="en-US" b="1" baseline="-25000" dirty="0" smtClean="0"/>
              <a:t>3</a:t>
            </a:r>
            <a:r>
              <a:rPr lang="en-US" b="1" dirty="0" smtClean="0"/>
              <a:t>, </a:t>
            </a:r>
            <a:r>
              <a:rPr lang="en-US" b="1" dirty="0" err="1" smtClean="0"/>
              <a:t>HBr</a:t>
            </a:r>
            <a:endParaRPr lang="ru-RU" b="1" dirty="0" smtClean="0"/>
          </a:p>
          <a:p>
            <a:pPr marL="571500" lvl="0" indent="-571500">
              <a:spcAft>
                <a:spcPts val="1200"/>
              </a:spcAft>
              <a:buFont typeface="+mj-lt"/>
              <a:buAutoNum type="romanUcPeriod"/>
            </a:pPr>
            <a:r>
              <a:rPr lang="en-US" b="1" dirty="0" smtClean="0"/>
              <a:t>H</a:t>
            </a:r>
            <a:r>
              <a:rPr lang="en-US" b="1" baseline="-25000" dirty="0" smtClean="0"/>
              <a:t>2</a:t>
            </a:r>
            <a:r>
              <a:rPr lang="en-US" b="1" dirty="0" smtClean="0"/>
              <a:t>SiO</a:t>
            </a:r>
            <a:r>
              <a:rPr lang="en-US" b="1" baseline="-25000" dirty="0" smtClean="0"/>
              <a:t>3</a:t>
            </a:r>
            <a:r>
              <a:rPr lang="en-US" b="1" dirty="0" smtClean="0"/>
              <a:t>,  H</a:t>
            </a:r>
            <a:r>
              <a:rPr lang="en-US" b="1" baseline="-25000" dirty="0" smtClean="0"/>
              <a:t>3</a:t>
            </a:r>
            <a:r>
              <a:rPr lang="en-US" b="1" dirty="0" smtClean="0"/>
              <a:t>PO</a:t>
            </a:r>
            <a:r>
              <a:rPr lang="en-US" b="1" baseline="-25000" dirty="0" smtClean="0"/>
              <a:t>4</a:t>
            </a:r>
            <a:r>
              <a:rPr lang="en-US" b="1" dirty="0" smtClean="0"/>
              <a:t>, H</a:t>
            </a:r>
            <a:r>
              <a:rPr lang="en-US" b="1" baseline="-25000" dirty="0" smtClean="0"/>
              <a:t>3</a:t>
            </a:r>
            <a:r>
              <a:rPr lang="en-US" b="1" dirty="0" smtClean="0"/>
              <a:t>BO</a:t>
            </a:r>
            <a:r>
              <a:rPr lang="en-US" b="1" baseline="-25000" dirty="0" smtClean="0"/>
              <a:t>3</a:t>
            </a:r>
            <a:endParaRPr lang="ru-RU" b="1" dirty="0" smtClean="0"/>
          </a:p>
          <a:p>
            <a:pPr marL="571500" lvl="0" indent="-571500">
              <a:spcAft>
                <a:spcPts val="1200"/>
              </a:spcAft>
              <a:buFont typeface="+mj-lt"/>
              <a:buAutoNum type="romanUcPeriod"/>
            </a:pPr>
            <a:r>
              <a:rPr lang="en-US" b="1" dirty="0" smtClean="0"/>
              <a:t> </a:t>
            </a:r>
            <a:r>
              <a:rPr lang="en-US" b="1" dirty="0" err="1" smtClean="0"/>
              <a:t>HCl</a:t>
            </a:r>
            <a:r>
              <a:rPr lang="en-US" b="1" dirty="0" smtClean="0"/>
              <a:t>,  H</a:t>
            </a:r>
            <a:r>
              <a:rPr lang="en-US" b="1" baseline="-25000" dirty="0" smtClean="0"/>
              <a:t>2</a:t>
            </a:r>
            <a:r>
              <a:rPr lang="en-US" b="1" dirty="0" smtClean="0"/>
              <a:t>S</a:t>
            </a:r>
            <a:r>
              <a:rPr lang="ru-RU" b="1" dirty="0" smtClean="0"/>
              <a:t>, </a:t>
            </a:r>
            <a:r>
              <a:rPr lang="en-US" b="1" dirty="0" smtClean="0"/>
              <a:t>H</a:t>
            </a:r>
            <a:r>
              <a:rPr lang="en-US" b="1" baseline="-25000" dirty="0" smtClean="0"/>
              <a:t>2</a:t>
            </a:r>
            <a:r>
              <a:rPr lang="en-US" b="1" dirty="0" smtClean="0"/>
              <a:t>SO</a:t>
            </a:r>
            <a:r>
              <a:rPr lang="en-US" b="1" baseline="-25000" dirty="0" smtClean="0"/>
              <a:t>3</a:t>
            </a:r>
            <a:endParaRPr lang="ru-RU" b="1" dirty="0" smtClean="0"/>
          </a:p>
          <a:p>
            <a:pPr marL="571500" lvl="0" indent="-571500">
              <a:spcAft>
                <a:spcPts val="1200"/>
              </a:spcAft>
              <a:buFont typeface="+mj-lt"/>
              <a:buAutoNum type="romanUcPeriod"/>
            </a:pPr>
            <a:r>
              <a:rPr lang="en-US" b="1" dirty="0" smtClean="0"/>
              <a:t> HPO</a:t>
            </a:r>
            <a:r>
              <a:rPr lang="en-US" b="1" baseline="-25000" dirty="0" smtClean="0"/>
              <a:t>3</a:t>
            </a:r>
            <a:r>
              <a:rPr lang="en-US" b="1" dirty="0" smtClean="0"/>
              <a:t>, H</a:t>
            </a:r>
            <a:r>
              <a:rPr lang="en-US" b="1" baseline="-25000" dirty="0" smtClean="0"/>
              <a:t>2</a:t>
            </a:r>
            <a:r>
              <a:rPr lang="en-US" b="1" dirty="0" smtClean="0"/>
              <a:t>SO</a:t>
            </a:r>
            <a:r>
              <a:rPr lang="en-US" b="1" baseline="-25000" dirty="0" smtClean="0"/>
              <a:t>4</a:t>
            </a:r>
            <a:r>
              <a:rPr lang="ru-RU" b="1" baseline="-25000" dirty="0" smtClean="0"/>
              <a:t>,</a:t>
            </a:r>
            <a:r>
              <a:rPr lang="en-US" b="1" baseline="-25000" dirty="0" smtClean="0"/>
              <a:t> </a:t>
            </a:r>
            <a:r>
              <a:rPr lang="en-US" b="1" dirty="0" smtClean="0"/>
              <a:t>  HI</a:t>
            </a:r>
            <a:endParaRPr lang="ru-RU" b="1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F:\класс.2 (1)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8411" y="370702"/>
            <a:ext cx="11158151" cy="60548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489</TotalTime>
  <Words>477</Words>
  <Application>Microsoft Office PowerPoint</Application>
  <PresentationFormat>Произвольный</PresentationFormat>
  <Paragraphs>60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Подготовка к ОГЭ по теме «Степень окисления» Вопросы. Что такое степень окисления? Чему равна высшая и низшая степень окисления? </vt:lpstr>
      <vt:lpstr>Слайд 2</vt:lpstr>
      <vt:lpstr>1.  HCl, H2CO3, HMnO4 2. HNO3,       Н+ +NO3          HCl     Н+ + Cl            H2SO4      Н+ + HSO4            H SO4           Н+  + SO24   3. HBr,      H2SO4, </vt:lpstr>
      <vt:lpstr>Слайд 4</vt:lpstr>
      <vt:lpstr>Тема урока:  «Кислоты, их свойства и классификация».</vt:lpstr>
      <vt:lpstr>Слайд 6</vt:lpstr>
      <vt:lpstr>Слайд 7</vt:lpstr>
      <vt:lpstr>Третий «лишний»</vt:lpstr>
      <vt:lpstr>Слайд 9</vt:lpstr>
      <vt:lpstr>Слайд 10</vt:lpstr>
      <vt:lpstr>Кислоты в нашей жизни.</vt:lpstr>
      <vt:lpstr>Слайд 12</vt:lpstr>
      <vt:lpstr>Домашнее задание.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Подготовка к ОГЕ по теме «Степень окисления» Вопросы. Что такое степень окисления? Чему равна высшая и низшая с</dc:title>
  <dc:creator>Пользователь Windows</dc:creator>
  <cp:lastModifiedBy>1</cp:lastModifiedBy>
  <cp:revision>43</cp:revision>
  <dcterms:created xsi:type="dcterms:W3CDTF">2017-03-25T06:31:44Z</dcterms:created>
  <dcterms:modified xsi:type="dcterms:W3CDTF">2018-01-22T11:46:33Z</dcterms:modified>
</cp:coreProperties>
</file>